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422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21" r:id="rId14"/>
    <p:sldId id="420" r:id="rId15"/>
    <p:sldId id="435" r:id="rId16"/>
    <p:sldId id="436" r:id="rId17"/>
    <p:sldId id="417" r:id="rId18"/>
    <p:sldId id="437" r:id="rId19"/>
    <p:sldId id="418" r:id="rId20"/>
    <p:sldId id="386" r:id="rId21"/>
    <p:sldId id="378" r:id="rId22"/>
    <p:sldId id="379" r:id="rId23"/>
    <p:sldId id="381" r:id="rId24"/>
    <p:sldId id="357" r:id="rId25"/>
    <p:sldId id="382" r:id="rId26"/>
    <p:sldId id="383" r:id="rId27"/>
    <p:sldId id="358" r:id="rId28"/>
    <p:sldId id="384" r:id="rId29"/>
    <p:sldId id="359" r:id="rId30"/>
    <p:sldId id="385" r:id="rId31"/>
    <p:sldId id="439" r:id="rId32"/>
    <p:sldId id="440" r:id="rId33"/>
    <p:sldId id="442" r:id="rId34"/>
    <p:sldId id="443" r:id="rId35"/>
    <p:sldId id="419" r:id="rId3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40">
          <p15:clr>
            <a:srgbClr val="A4A3A4"/>
          </p15:clr>
        </p15:guide>
        <p15:guide id="2" orient="horz" pos="2697">
          <p15:clr>
            <a:srgbClr val="A4A3A4"/>
          </p15:clr>
        </p15:guide>
        <p15:guide id="3" pos="1727">
          <p15:clr>
            <a:srgbClr val="A4A3A4"/>
          </p15:clr>
        </p15:guide>
        <p15:guide id="4" pos="28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куев Владимир Александрович" initials="КВА" lastIdx="0" clrIdx="0">
    <p:extLst>
      <p:ext uri="{19B8F6BF-5375-455C-9EA6-DF929625EA0E}">
        <p15:presenceInfo xmlns="" xmlns:p15="http://schemas.microsoft.com/office/powerpoint/2012/main" userId="S-1-5-21-804917228-3774916116-667344614-1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B8A4"/>
    <a:srgbClr val="006E96"/>
    <a:srgbClr val="265C9E"/>
    <a:srgbClr val="1D4779"/>
    <a:srgbClr val="96968C"/>
    <a:srgbClr val="F00000"/>
    <a:srgbClr val="F000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5484" autoAdjust="0"/>
  </p:normalViewPr>
  <p:slideViewPr>
    <p:cSldViewPr snapToGrid="0" snapToObjects="1" showGuides="1">
      <p:cViewPr varScale="1">
        <p:scale>
          <a:sx n="62" d="100"/>
          <a:sy n="62" d="100"/>
        </p:scale>
        <p:origin x="-1572" y="-78"/>
      </p:cViewPr>
      <p:guideLst>
        <p:guide orient="horz" pos="3940"/>
        <p:guide orient="horz" pos="2697"/>
        <p:guide pos="1727"/>
        <p:guide pos="2825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2D7AC-2D88-4FA7-8E85-CFED70DC7B66}" type="datetimeFigureOut">
              <a:rPr lang="en-GB" smtClean="0"/>
              <a:pPr/>
              <a:t>11/09/2017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19776-605D-4049-98F2-EEBCCF4DF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5121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E0E3A8-F8B4-474D-A6FD-837A1E76A54D}" type="slidenum">
              <a:rPr lang="nl-NL">
                <a:latin typeface="Arial" charset="0"/>
              </a:rPr>
              <a:pPr/>
              <a:t>35</a:t>
            </a:fld>
            <a:endParaRPr lang="nl-NL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0958" y="566865"/>
            <a:ext cx="5945842" cy="449187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9828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41612" y="997396"/>
            <a:ext cx="5945188" cy="2431603"/>
          </a:xfrm>
        </p:spPr>
        <p:txBody>
          <a:bodyPr anchor="b" anchorCtr="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740957" y="3586862"/>
            <a:ext cx="5945843" cy="1752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9696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D6CA-C379-3543-B62F-E6688757E05B}" type="datetimeFigureOut">
              <a:rPr lang="ru-RU"/>
              <a:pPr/>
              <a:t>11.09.2017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930-BBBA-3943-8D60-A4D3942B1E27}" type="slidenum">
              <a:rPr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9380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D6CA-C379-3543-B62F-E6688757E05B}" type="datetimeFigureOut">
              <a:rPr lang="ru-RU"/>
              <a:pPr/>
              <a:t>11.09.2017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930-BBBA-3943-8D60-A4D3942B1E27}" type="slidenum">
              <a:rPr/>
              <a:pPr/>
              <a:t>‹#›</a:t>
            </a:fld>
            <a:endParaRPr lang="nl-NL"/>
          </a:p>
        </p:txBody>
      </p:sp>
      <p:pic>
        <p:nvPicPr>
          <p:cNvPr id="7" name="Рисунок 6" descr="F:\НСР\логотип\Logotip_NSR.JPG"/>
          <p:cNvPicPr/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4" y="110711"/>
            <a:ext cx="733926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462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D6CA-C379-3543-B62F-E6688757E05B}" type="datetimeFigureOut">
              <a:rPr lang="ru-RU"/>
              <a:pPr/>
              <a:t>11.09.2017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930-BBBA-3943-8D60-A4D3942B1E27}" type="slidenum">
              <a:rPr/>
              <a:pPr/>
              <a:t>‹#›</a:t>
            </a:fld>
            <a:endParaRPr lang="nl-NL"/>
          </a:p>
        </p:txBody>
      </p:sp>
      <p:pic>
        <p:nvPicPr>
          <p:cNvPr id="6" name="Рисунок 5" descr="F:\НСР\логотип\Logotip_NSR.JPG"/>
          <p:cNvPicPr/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4" y="110711"/>
            <a:ext cx="733926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4901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D6CA-C379-3543-B62F-E6688757E05B}" type="datetimeFigureOut">
              <a:rPr lang="ru-RU"/>
              <a:pPr/>
              <a:t>11.09.2017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930-BBBA-3943-8D60-A4D3942B1E27}" type="slidenum">
              <a:rPr/>
              <a:pPr/>
              <a:t>‹#›</a:t>
            </a:fld>
            <a:endParaRPr lang="nl-NL"/>
          </a:p>
        </p:txBody>
      </p:sp>
      <p:pic>
        <p:nvPicPr>
          <p:cNvPr id="5" name="Рисунок 4" descr="F:\НСР\логотип\Logotip_NSR.JPG"/>
          <p:cNvPicPr/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4" y="110711"/>
            <a:ext cx="733926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5871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0958" y="551308"/>
            <a:ext cx="5486400" cy="473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1528385"/>
            <a:ext cx="9144000" cy="53296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41613" y="1097276"/>
            <a:ext cx="5486400" cy="288173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D6CA-C379-3543-B62F-E6688757E05B}" type="datetimeFigureOut">
              <a:rPr lang="ru-RU"/>
              <a:pPr/>
              <a:t>11.09.2017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930-BBBA-3943-8D60-A4D3942B1E27}" type="slidenum">
              <a:rPr/>
              <a:pPr/>
              <a:t>‹#›</a:t>
            </a:fld>
            <a:endParaRPr lang="nl-NL"/>
          </a:p>
        </p:txBody>
      </p:sp>
      <p:pic>
        <p:nvPicPr>
          <p:cNvPr id="8" name="Рисунок 7" descr="F:\НСР\логотип\Logotip_NSR.JPG"/>
          <p:cNvPicPr/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4" y="110711"/>
            <a:ext cx="733926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229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740958" y="566866"/>
            <a:ext cx="5945842" cy="850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263068"/>
            <a:ext cx="22837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rgbClr val="F00000"/>
                </a:solidFill>
                <a:latin typeface="Corbel"/>
                <a:cs typeface="Corbel"/>
              </a:defRPr>
            </a:lvl1pPr>
          </a:lstStyle>
          <a:p>
            <a:fld id="{50D6D6CA-C379-3543-B62F-E6688757E05B}" type="datetimeFigureOut">
              <a:rPr lang="nl-NL"/>
              <a:pPr/>
              <a:t>11-9-2017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6306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rgbClr val="96968C"/>
                </a:solidFill>
                <a:latin typeface="Corbel"/>
                <a:cs typeface="Corbel"/>
              </a:defRPr>
            </a:lvl1pPr>
          </a:lstStyle>
          <a:p>
            <a:fld id="{A211B930-BBBA-3943-8D60-A4D3942B1E2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69050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4" r:id="rId4"/>
    <p:sldLayoutId id="2147483655" r:id="rId5"/>
    <p:sldLayoutId id="214748365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6E96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ПЕРВАЯ ПОМОЩЬ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198120"/>
            <a:ext cx="1082040" cy="1082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466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958" y="566866"/>
            <a:ext cx="5945842" cy="946624"/>
          </a:xfrm>
        </p:spPr>
        <p:txBody>
          <a:bodyPr/>
          <a:lstStyle/>
          <a:p>
            <a:r>
              <a:rPr lang="ru-RU" dirty="0"/>
              <a:t>Первичный и вторичный осмотр</a:t>
            </a:r>
            <a:br>
              <a:rPr lang="ru-RU" dirty="0"/>
            </a:br>
            <a:r>
              <a:rPr lang="ru-RU" sz="2800" dirty="0">
                <a:solidFill>
                  <a:srgbClr val="FF0000"/>
                </a:solidFill>
              </a:rPr>
              <a:t>Алгоритм </a:t>
            </a:r>
            <a:r>
              <a:rPr lang="en-US" sz="2800" dirty="0">
                <a:solidFill>
                  <a:srgbClr val="FF0000"/>
                </a:solidFill>
              </a:rPr>
              <a:t>ABCDE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0875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E – </a:t>
            </a:r>
            <a:r>
              <a:rPr lang="en-US" sz="1800" b="1" dirty="0" smtClean="0">
                <a:solidFill>
                  <a:srgbClr val="FF0000"/>
                </a:solidFill>
              </a:rPr>
              <a:t>external </a:t>
            </a:r>
            <a:r>
              <a:rPr lang="ru-RU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environment)</a:t>
            </a:r>
            <a:r>
              <a:rPr lang="ru-RU" sz="1800" b="1" dirty="0" smtClean="0">
                <a:solidFill>
                  <a:prstClr val="black"/>
                </a:solidFill>
              </a:rPr>
              <a:t> </a:t>
            </a:r>
            <a:r>
              <a:rPr lang="ru-RU" sz="1800" b="1" dirty="0">
                <a:solidFill>
                  <a:prstClr val="black"/>
                </a:solidFill>
              </a:rPr>
              <a:t>- окружающая среда</a:t>
            </a:r>
          </a:p>
          <a:p>
            <a:pPr lvl="1">
              <a:buFontTx/>
              <a:buChar char="-"/>
            </a:pPr>
            <a:r>
              <a:rPr lang="ru-RU" sz="1400" b="1" dirty="0" smtClean="0"/>
              <a:t>Какая  температура окружающей среды?</a:t>
            </a:r>
            <a:endParaRPr lang="ru-RU" sz="1400" b="1" dirty="0"/>
          </a:p>
          <a:p>
            <a:pPr lvl="1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Есть </a:t>
            </a:r>
            <a:r>
              <a:rPr lang="ru-RU" sz="1400" b="1" dirty="0" smtClean="0">
                <a:solidFill>
                  <a:srgbClr val="FF0000"/>
                </a:solidFill>
              </a:rPr>
              <a:t>ли солнце, ветер , осадки ?</a:t>
            </a:r>
          </a:p>
          <a:p>
            <a:pPr lvl="1">
              <a:buFontTx/>
              <a:buChar char="-"/>
            </a:pPr>
            <a:r>
              <a:rPr lang="ru-RU" sz="1400" b="1" dirty="0" smtClean="0"/>
              <a:t>На чем лежит пострадавший ?</a:t>
            </a:r>
            <a:endParaRPr lang="ru-RU" sz="1800" b="1" dirty="0"/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" y="3413760"/>
            <a:ext cx="841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 должны снизить риск переохлаждения пострадавшего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Перекладываем (если возможно) на теплоизоляционный материал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Заменяем промокшую одежду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Утепляем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Оборачиваем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изофойлом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(спасательным одеялом)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Теплое сладкое питье 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48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958" y="566866"/>
            <a:ext cx="5945842" cy="946624"/>
          </a:xfrm>
        </p:spPr>
        <p:txBody>
          <a:bodyPr/>
          <a:lstStyle/>
          <a:p>
            <a:r>
              <a:rPr lang="ru-RU" dirty="0" smtClean="0"/>
              <a:t>Анамнез. Опрос.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94359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1800" b="1" dirty="0" smtClean="0"/>
              <a:t>При стабильном состоянии необходимо провести опрос </a:t>
            </a:r>
            <a:endParaRPr lang="en-US" sz="1800" b="1" dirty="0"/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194561"/>
            <a:ext cx="34515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</a:p>
          <a:p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Allergies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Medications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Pertinent past med history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Last intake and output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Events 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5083" y="2194561"/>
            <a:ext cx="44117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Последний прием пищи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 и адреналин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перед травмой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болезни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медпрепараты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48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958" y="566866"/>
            <a:ext cx="5945842" cy="946624"/>
          </a:xfrm>
        </p:spPr>
        <p:txBody>
          <a:bodyPr/>
          <a:lstStyle/>
          <a:p>
            <a:r>
              <a:rPr lang="ru-RU" dirty="0" smtClean="0"/>
              <a:t>Причины остановки кровообращения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94359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Наиболее часто встречающиеся причины остановки кровообращения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194560"/>
            <a:ext cx="3603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2317" y="2194560"/>
            <a:ext cx="32844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4Т</a:t>
            </a:r>
            <a:endParaRPr lang="ru-RU" sz="96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041219"/>
            <a:ext cx="3451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Гиповолемия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Гипоксия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Гипотермия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гиперкалиемия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5083" y="4041219"/>
            <a:ext cx="441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груди (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напряженный пневмоторакс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Токсины (экзо- и эндо -)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Тампонада сердца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48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Переломы. Вывихи</a:t>
            </a:r>
            <a:endParaRPr lang="ru-RU" dirty="0"/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2820" y="1322754"/>
            <a:ext cx="239268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Травмы с нарушением функции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8878" y="2392680"/>
            <a:ext cx="28041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Перелом костей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02680" y="2392680"/>
            <a:ext cx="271272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Вывих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6" idx="2"/>
            <a:endCxn id="7" idx="0"/>
          </p:cNvCxnSpPr>
          <p:nvPr/>
        </p:nvCxnSpPr>
        <p:spPr>
          <a:xfrm flipH="1">
            <a:off x="2740958" y="1969085"/>
            <a:ext cx="1968202" cy="423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8" idx="0"/>
          </p:cNvCxnSpPr>
          <p:nvPr/>
        </p:nvCxnSpPr>
        <p:spPr>
          <a:xfrm>
            <a:off x="4709160" y="1969085"/>
            <a:ext cx="2849880" cy="423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" y="3325892"/>
            <a:ext cx="2575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Из раны видны костные отломки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Неестественно положение конечности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Нарушена  опорная функция кости и движение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2680" y="2762012"/>
            <a:ext cx="29413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Разрыв связок сустава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Нарушение функции сустава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Неестественное положение конечности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92780" y="2956560"/>
            <a:ext cx="271272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Закрытый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" y="2956560"/>
            <a:ext cx="271272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Открытый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192780" y="3325892"/>
            <a:ext cx="2575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Неестественно положение конечности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Нарушена  опорная функция кости и движение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Симптом ступеньки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Крепитации отломков кости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2" name="Объект 2"/>
          <p:cNvSpPr>
            <a:spLocks noGrp="1"/>
          </p:cNvSpPr>
          <p:nvPr>
            <p:ph idx="1"/>
          </p:nvPr>
        </p:nvSpPr>
        <p:spPr>
          <a:xfrm>
            <a:off x="457200" y="5181441"/>
            <a:ext cx="8229600" cy="1356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полевых условиях сложно дифференцировать перелом и вывих из-за схожести клинической картины, поэтому ко всем травмам с нарушением функции будем относиться как к переломам.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64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Переломы. Вывихи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травмах с нарушением функции 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-терапия)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– rest -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ПОКОЙ</a:t>
            </a:r>
            <a:endPara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– immobilize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ИММОБИЛИЗАЦИЯ</a:t>
            </a:r>
            <a:endPara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cold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</a:t>
            </a:r>
            <a:endPara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– elevate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ПРИПОДНЯТОЕ ПОЛОЖЕНИЕ</a:t>
            </a:r>
          </a:p>
          <a:p>
            <a:pPr marL="0" indent="0"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иммобилизации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Предотвращение смещение отломков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Исключение движения в суставах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 перелома 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возможности более физиологичное положение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Мягкая подкладка на места соприкосновения конечности и шины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доступ к ране и жгуту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1160" y="2726471"/>
            <a:ext cx="2575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+ ОБЕЗБОЛИВАНИЕ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54879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Обезболивание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1"/>
            <a:ext cx="7970520" cy="4008119"/>
          </a:xfrm>
        </p:spPr>
        <p:txBody>
          <a:bodyPr>
            <a:normAutofit/>
          </a:bodyPr>
          <a:lstStyle/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Назначение и применение медицинских препаратов это прерогатива медиков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 никто не запрещает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употреблять безрецептурные  медицинские препараты.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Если вы вводите пострадавшему какие-либо препараты – это может иметь юридические последствия.</a:t>
            </a:r>
          </a:p>
          <a:p>
            <a:pPr marL="0" indent="0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ситуации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предложить ему самому принять препарат или самому сделать себе укол</a:t>
            </a:r>
            <a:endPara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464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Обезболивание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1"/>
            <a:ext cx="7970520" cy="400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Обезболивание в ближайшее время после травмы –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предотвращает развитие шокового состояния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эффективные обезболивающие безрецептурные препараты 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естероидные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ротиво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оспалительные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(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НПВС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Диклофенак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Нимесулид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Кетопрофен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Кеторолак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464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иммобилизации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26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Подручные средства – косынка, палки, ветки, журналы, коробки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шины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омнимед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медплант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Алюминиевые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шины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коврик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pic>
        <p:nvPicPr>
          <p:cNvPr id="1026" name="Picture 2" descr="C:\Users\Юля\Desktop\38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5486" y="3627121"/>
            <a:ext cx="4274542" cy="2898139"/>
          </a:xfrm>
          <a:prstGeom prst="rect">
            <a:avLst/>
          </a:prstGeom>
          <a:noFill/>
        </p:spPr>
      </p:pic>
      <p:pic>
        <p:nvPicPr>
          <p:cNvPr id="1027" name="Picture 3" descr="C:\Users\Юля\Desktop\Sam_splint_2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27121"/>
            <a:ext cx="3962500" cy="2898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44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Транспортировка</a:t>
            </a:r>
            <a:endParaRPr lang="ru-RU" dirty="0"/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pic>
        <p:nvPicPr>
          <p:cNvPr id="2050" name="Picture 2" descr="C:\Users\Юля\Desktop\im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480" y="1645919"/>
            <a:ext cx="6675119" cy="5006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44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Перекладывание пострадавшего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Иммобилизация ключицы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шины на предплечье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шины на плечо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шины на голень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шины на бедро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Картонные шины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омнимед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медплант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Алюминиевые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шины –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 split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коврик</a:t>
            </a:r>
          </a:p>
          <a:p>
            <a:pPr marL="0" indent="0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Треккинговые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палки</a:t>
            </a:r>
          </a:p>
          <a:p>
            <a:pPr marL="0" indent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Армированный скотч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4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Ограничения и допущения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медицина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Очевидцы (потенциальные спасатели) – не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труднодоступные зоны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Приезд экстренных служб не раньше 40-50 минут</a:t>
            </a: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198120"/>
            <a:ext cx="1082040" cy="1082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219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Общее переохлаждение (гипотермия)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53003" cy="4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Гипотермия – снижение температуры ядра тела меньше 37*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Дрожь тела которую МОЖНО контролировать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холода , ползание мурашек.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степень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Дрожь которую НЕЛЬЗЯ контролировать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Онемение конечностей, нарушена координация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дрожи (или волнообразная дрожь)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Спутанное сознание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109" y="1600200"/>
            <a:ext cx="2735913" cy="4242648"/>
          </a:xfrm>
          <a:prstGeom prst="rect">
            <a:avLst/>
          </a:prstGeom>
        </p:spPr>
      </p:pic>
      <p:pic>
        <p:nvPicPr>
          <p:cNvPr id="7" name="Рисунок 6" descr="first-aid-cross-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313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гипотермии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80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подбор слоев одежды и обуви (термобелье, дышащие материалы)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физической активности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режим питания (теплое питье, источники глюкозы и жиров)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друг за другом (внимание открытым участкам – нос, щеки , уши)</a:t>
            </a: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527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Борьба с гипотермией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борьбы с гипотермией –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ЛЕГКОЙ И СРЕДНЕЙ СТЕПЕНИ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от холода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Доставить в теплое помещение, автомобиль или к источнику стабильного тепла (костру)</a:t>
            </a:r>
          </a:p>
          <a:p>
            <a:pPr lvl="1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теплопотерь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Одеть сухую одежду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слои одежды – уделить внимание ногам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Согревание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изнутри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согревание ядра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теплого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горячего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сладкого питья - (контроль мочеиспускания)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физическое разогревание</a:t>
            </a: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070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Борьба с гипотермией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борьбы с гипотермией –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 СТЕПЕНИ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от холода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Доставить в теплое помещение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гипотермический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кокон из нескольких спальников 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изофойла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теплопотерь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Одеть сухую одежду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слои одежды – уделить внимание ногам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Согревание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изнутри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согревание ядра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теплого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горячего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сладкого питья - (контроль мочеиспускания)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грелок только на область крупных артерий (шея, подмышки, пах)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опасаемся 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Afterdrop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эффект</a:t>
            </a:r>
          </a:p>
          <a:p>
            <a:pPr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0701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Обморожение 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холодовая</a:t>
            </a:r>
            <a:r>
              <a:rPr lang="ru-RU" dirty="0"/>
              <a:t> травма)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Обморожение – критическое снижение температуры тела локального участка тела.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обморожения:</a:t>
            </a:r>
          </a:p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бледная – белая кожа</a:t>
            </a:r>
          </a:p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низкая температура </a:t>
            </a:r>
          </a:p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боль, потом онемение </a:t>
            </a:r>
          </a:p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тугоподвижность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подверженные обморожению части тела 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Нос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Уши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Щеки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Конечности</a:t>
            </a: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728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обморожение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обморожения :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“Дружеский контроль” – регулярно смотрите на лица, щёки и уши друг друга на предмет обнаружения признаков отморожения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Регулярно проводите контроль своего тела.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 для беспокойства - холодная кожа, мокрые ноги, онемение или потеря чувствительности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вы обнаружите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травму, остановитесь и отогрейте пострадавшую часть тела (если вы не сделаете этого, вы подвергнете себя значительному риску).</a:t>
            </a: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728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Борьба с  обморожением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Доставить в теплое помещение, автомобиль.</a:t>
            </a:r>
          </a:p>
          <a:p>
            <a:pPr marL="0" indent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Нежно согревать отмороженные участки. Замените мокрую одежду на сухую. Детям, как правило, согревают отмороженные части тела дыханием или прикладывают их к тёплым частям тела (живот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подмышки)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трите отмороженные участки тела - это может привести к повреждению клеток ткани кристаллами льда, образовавшимися внутри клеток.</a:t>
            </a:r>
          </a:p>
          <a:p>
            <a:pPr marL="0" indent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Дать обильное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теплое (не горячее)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питье.</a:t>
            </a:r>
          </a:p>
          <a:p>
            <a:pPr marL="0" indent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 эффективный метод отогревания пораженного участка – погружение его в воду с температурой 37 – 43 *С на 25-40 минут, но трудно контролировать температуру воды</a:t>
            </a:r>
          </a:p>
          <a:p>
            <a:pPr marL="0" indent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Альтернативный метод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термоизолируюшая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повязка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повязка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толстым слоем ваты) , которая предотвращает ожоги и слишком быстрое согревание поверхностных слоев.</a:t>
            </a: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728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Тепловой удар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Тепловой удар - является перегревом организма, как следствие длительного пребывания организма под воздействием высокой температуры. 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Признаки теплового удара:</a:t>
            </a:r>
          </a:p>
          <a:p>
            <a:pPr marL="0" indent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покраснение кожи тела и  лица;</a:t>
            </a:r>
          </a:p>
          <a:p>
            <a:pPr marL="0" indent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одышка; </a:t>
            </a:r>
          </a:p>
          <a:p>
            <a:pPr marL="0" indent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горячая сухая кожа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слабость;</a:t>
            </a:r>
          </a:p>
          <a:p>
            <a:pPr marL="0" indent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высокая температура (до 39-41°С);</a:t>
            </a:r>
          </a:p>
          <a:p>
            <a:pPr marL="0" indent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головокружение, потемнение в глазах;</a:t>
            </a:r>
          </a:p>
          <a:p>
            <a:pPr marL="0" indent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тяжёлых случаях — галлюцинации, судороги</a:t>
            </a: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3015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при тепловом ударе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Перевести пострадавшего в тень или прохладное место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Снять верхнюю одежду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Положить в удобной позе , лучше с приподнятыми ногами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Облить голову и тело прохладной водой, на область крупных сосудов положить холодные компрессы.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Напоить пострадавшего большим количеством прохладной воды (лучше минеральной) с добавлением сахара, или прохладным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изотоником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3015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Термические ожоги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Ожог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— повреждение тканей организма, с интенсивным болевым синдромом, вызванное действием высокой температуры.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Покраснение кожи - 1 степень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Появились волдыри - 2 степень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Рана - волдыри лопнули - 3 степень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Обугливание и отсутствие чувствительности - 4 степень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Особо опасные ожоги 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обожжен рот, нос, голова, дыхательные пути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обожжена паховая область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ожог 3 – 4 степени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ожог у ребенка или пожилого человека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площадь ожога больше 5 ладоней пострадавшего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223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740958" y="357316"/>
            <a:ext cx="5945842" cy="850771"/>
          </a:xfrm>
        </p:spPr>
        <p:txBody>
          <a:bodyPr/>
          <a:lstStyle/>
          <a:p>
            <a:r>
              <a:rPr lang="ru-RU" sz="2600" dirty="0"/>
              <a:t>Первичный осмотр</a:t>
            </a:r>
            <a:endParaRPr lang="nl-BE" sz="2600" dirty="0"/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6322995" y="2701795"/>
            <a:ext cx="0" cy="739646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V="1">
            <a:off x="2287604" y="2701795"/>
            <a:ext cx="13570" cy="739646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4305300" y="1863595"/>
            <a:ext cx="0" cy="838200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24200" y="1292225"/>
            <a:ext cx="2362200" cy="677108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900" dirty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Первичный осмотр</a:t>
            </a:r>
            <a:endParaRPr lang="en-US" altLang="ru-RU" sz="1900" dirty="0">
              <a:solidFill>
                <a:schemeClr val="bg1"/>
              </a:solidFill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15532" y="3465818"/>
            <a:ext cx="2362200" cy="381000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900" dirty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Без сознания</a:t>
            </a:r>
            <a:endParaRPr lang="en-US" altLang="ru-RU" sz="1900" dirty="0">
              <a:solidFill>
                <a:schemeClr val="bg1"/>
              </a:solidFill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11455" y="3472462"/>
            <a:ext cx="2362200" cy="381000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900" dirty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В сознании</a:t>
            </a:r>
            <a:endParaRPr lang="en-US" altLang="ru-RU" sz="1900" dirty="0">
              <a:solidFill>
                <a:schemeClr val="bg1"/>
              </a:solidFill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122698" y="5283775"/>
            <a:ext cx="2004126" cy="1384995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rgbClr val="92D050"/>
                </a:solidFill>
                <a:latin typeface="Arial" charset="0"/>
                <a:sym typeface="Wingdings 2" pitchFamily="18" charset="2"/>
              </a:rPr>
              <a:t>Безопасное боковое положение</a:t>
            </a:r>
          </a:p>
          <a:p>
            <a:pPr algn="ctr"/>
            <a:endParaRPr lang="ru-RU" altLang="ru-RU" sz="1400" dirty="0" smtClean="0">
              <a:solidFill>
                <a:schemeClr val="bg1"/>
              </a:solidFill>
              <a:latin typeface="Arial" charset="0"/>
              <a:sym typeface="Wingdings 2" pitchFamily="18" charset="2"/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Вызвать помощь</a:t>
            </a:r>
          </a:p>
          <a:p>
            <a:pPr algn="ctr"/>
            <a:endParaRPr lang="ru-RU" altLang="ru-RU" sz="1400" dirty="0">
              <a:solidFill>
                <a:schemeClr val="bg1"/>
              </a:solidFill>
              <a:latin typeface="Arial" charset="0"/>
              <a:sym typeface="Wingdings 2" pitchFamily="18" charset="2"/>
            </a:endParaRPr>
          </a:p>
          <a:p>
            <a:pPr algn="ctr"/>
            <a:r>
              <a:rPr lang="ru-RU" altLang="ru-RU" sz="1400" dirty="0" smtClean="0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Вторичный осмотр</a:t>
            </a:r>
            <a:endParaRPr lang="en-GB" altLang="ru-RU" sz="1400" dirty="0">
              <a:solidFill>
                <a:srgbClr val="FF0000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2287604" y="2701795"/>
            <a:ext cx="4035391" cy="0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45868" y="5283775"/>
            <a:ext cx="1678965" cy="954107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Вызвать помощь</a:t>
            </a:r>
          </a:p>
          <a:p>
            <a:pPr algn="ctr"/>
            <a:endParaRPr lang="en-GB" altLang="ru-RU" sz="1400" dirty="0">
              <a:solidFill>
                <a:schemeClr val="bg1"/>
              </a:solidFill>
              <a:latin typeface="Arial" charset="0"/>
              <a:sym typeface="Wingdings 2" pitchFamily="18" charset="2"/>
            </a:endParaRPr>
          </a:p>
          <a:p>
            <a:pPr algn="ctr"/>
            <a:r>
              <a:rPr lang="ru-RU" altLang="ru-RU" sz="1400" dirty="0">
                <a:solidFill>
                  <a:srgbClr val="FFC000"/>
                </a:solidFill>
                <a:latin typeface="Arial" charset="0"/>
                <a:sym typeface="Wingdings 2" pitchFamily="18" charset="2"/>
              </a:rPr>
              <a:t>Начать СЛР 30:2</a:t>
            </a:r>
            <a:endParaRPr lang="en-GB" altLang="ru-RU" sz="1400" dirty="0">
              <a:solidFill>
                <a:srgbClr val="FFC000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188446" y="3846818"/>
            <a:ext cx="0" cy="471182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45868" y="4318000"/>
            <a:ext cx="1678965" cy="369332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Нет дыхания</a:t>
            </a:r>
            <a:endParaRPr lang="en-US" altLang="ru-RU" dirty="0">
              <a:solidFill>
                <a:schemeClr val="bg1"/>
              </a:solidFill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188446" y="4699000"/>
            <a:ext cx="0" cy="584775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491320" y="5283775"/>
            <a:ext cx="1729547" cy="1446550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100" dirty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Обструкция</a:t>
            </a:r>
          </a:p>
          <a:p>
            <a:pPr algn="ctr"/>
            <a:endParaRPr lang="ru-RU" altLang="ru-RU" sz="1100" dirty="0">
              <a:solidFill>
                <a:schemeClr val="bg1"/>
              </a:solidFill>
              <a:latin typeface="Arial" charset="0"/>
              <a:sym typeface="Wingdings 2" pitchFamily="18" charset="2"/>
            </a:endParaRPr>
          </a:p>
          <a:p>
            <a:pPr algn="ctr"/>
            <a:r>
              <a:rPr lang="ru-RU" altLang="ru-RU" sz="1100" dirty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Заставить откашливаться</a:t>
            </a:r>
          </a:p>
          <a:p>
            <a:pPr algn="ctr"/>
            <a:endParaRPr lang="ru-RU" altLang="ru-RU" sz="1100" dirty="0">
              <a:solidFill>
                <a:schemeClr val="bg1"/>
              </a:solidFill>
              <a:latin typeface="Arial" charset="0"/>
              <a:sym typeface="Wingdings 2" pitchFamily="18" charset="2"/>
            </a:endParaRPr>
          </a:p>
          <a:p>
            <a:pPr algn="ctr"/>
            <a:r>
              <a:rPr lang="ru-RU" altLang="ru-RU" sz="1100" dirty="0">
                <a:solidFill>
                  <a:srgbClr val="00B0F0"/>
                </a:solidFill>
                <a:latin typeface="Arial" charset="0"/>
                <a:sym typeface="Wingdings 2" pitchFamily="18" charset="2"/>
              </a:rPr>
              <a:t>5 ударов по спине или 5 толчков в живот</a:t>
            </a:r>
            <a:endParaRPr lang="en-GB" altLang="ru-RU" sz="1100" dirty="0">
              <a:solidFill>
                <a:srgbClr val="00B0F0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736081" y="5268386"/>
            <a:ext cx="1950720" cy="738664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Вызвать помощь</a:t>
            </a:r>
          </a:p>
          <a:p>
            <a:pPr algn="ctr"/>
            <a:endParaRPr lang="ru-RU" altLang="ru-RU" sz="1400" dirty="0" smtClean="0">
              <a:solidFill>
                <a:schemeClr val="bg1"/>
              </a:solidFill>
              <a:latin typeface="Arial" charset="0"/>
              <a:sym typeface="Wingdings 2" pitchFamily="18" charset="2"/>
            </a:endParaRPr>
          </a:p>
          <a:p>
            <a:pPr algn="ctr"/>
            <a:r>
              <a:rPr lang="ru-RU" altLang="ru-RU" sz="1400" dirty="0" smtClean="0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Вторичный осмотр</a:t>
            </a:r>
            <a:endParaRPr lang="en-GB" altLang="ru-RU" sz="1400" dirty="0">
              <a:solidFill>
                <a:srgbClr val="FF0000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310003" y="4318000"/>
            <a:ext cx="1678965" cy="381000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900" dirty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Дышит</a:t>
            </a:r>
            <a:endParaRPr lang="en-US" altLang="ru-RU" sz="1900" dirty="0">
              <a:solidFill>
                <a:schemeClr val="bg1"/>
              </a:solidFill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541902" y="4288207"/>
            <a:ext cx="1678965" cy="369332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bg1"/>
                </a:solidFill>
                <a:latin typeface="Arial" charset="0"/>
                <a:sym typeface="Wingdings 2" pitchFamily="18" charset="2"/>
              </a:rPr>
              <a:t>Нет дыхания</a:t>
            </a:r>
            <a:endParaRPr lang="en-US" altLang="ru-RU" dirty="0">
              <a:solidFill>
                <a:schemeClr val="bg1"/>
              </a:solidFill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953078" y="4299663"/>
            <a:ext cx="1678965" cy="381000"/>
          </a:xfrm>
          <a:prstGeom prst="rect">
            <a:avLst/>
          </a:prstGeom>
          <a:solidFill>
            <a:srgbClr val="0840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Дышит</a:t>
            </a:r>
            <a:endParaRPr lang="en-US" alt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2944177" y="3853462"/>
            <a:ext cx="0" cy="471182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5361701" y="3846818"/>
            <a:ext cx="0" cy="471182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7177975" y="3853462"/>
            <a:ext cx="0" cy="471182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3124761" y="4687332"/>
            <a:ext cx="0" cy="581054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V="1">
            <a:off x="5361701" y="4657539"/>
            <a:ext cx="0" cy="626236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V="1">
            <a:off x="7729120" y="4687331"/>
            <a:ext cx="0" cy="596443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2" name="Рисунок 31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198120"/>
            <a:ext cx="108204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16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Термические ожоги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Убрать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поражающий фактор!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Снять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или срезать по краю ожога одежду (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отрывать нельзя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 снять украшения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Охладить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место ожога</a:t>
            </a:r>
          </a:p>
          <a:p>
            <a:pPr lvl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 и 2 степень - охлаждать под проточной водой не менее 10 - 15 мин</a:t>
            </a:r>
          </a:p>
          <a:p>
            <a:pPr lvl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 и 4 степень – наложить чистую не давящую повязку, потом охладить с повязкой в стоячей воде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Закрыть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увлажненной (или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гидрогелевой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повязкой, наносить крема и т.д. не надо.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Покой 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Обильное сладкое питье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2230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Аптечка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9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использования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медицина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Очевидцы (потенциальные спасатели) – не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труднодоступные зоны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Приезд экстренных служб не раньше 40-50 минут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2820" y="3602891"/>
            <a:ext cx="23926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Эшелонирование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2420" y="4718983"/>
            <a:ext cx="28041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аптечка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718983"/>
            <a:ext cx="271272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аптечка</a:t>
            </a:r>
          </a:p>
        </p:txBody>
      </p:sp>
      <p:cxnSp>
        <p:nvCxnSpPr>
          <p:cNvPr id="9" name="Прямая со стрелкой 8"/>
          <p:cNvCxnSpPr>
            <a:stCxn id="6" idx="2"/>
            <a:endCxn id="7" idx="0"/>
          </p:cNvCxnSpPr>
          <p:nvPr/>
        </p:nvCxnSpPr>
        <p:spPr>
          <a:xfrm flipH="1">
            <a:off x="1714500" y="3972223"/>
            <a:ext cx="2994660" cy="746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  <a:endCxn id="8" idx="0"/>
          </p:cNvCxnSpPr>
          <p:nvPr/>
        </p:nvCxnSpPr>
        <p:spPr>
          <a:xfrm>
            <a:off x="4709160" y="3972223"/>
            <a:ext cx="0" cy="746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" y="5088315"/>
            <a:ext cx="2575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Должна быть у каждого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 легко- и </a:t>
            </a:r>
            <a:r>
              <a:rPr lang="ru-RU" sz="1400" dirty="0" err="1" smtClean="0"/>
              <a:t>быстродоступном</a:t>
            </a:r>
            <a:r>
              <a:rPr lang="ru-RU" sz="1400" dirty="0" smtClean="0"/>
              <a:t> месте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Защищена от внешней среды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Проверены сроки годности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4718983"/>
            <a:ext cx="271272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1380" y="5088315"/>
            <a:ext cx="2575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Находится у  медика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Владелец досконально знает  как использовать компоненты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Состав немного шире юридически дозволенного</a:t>
            </a:r>
            <a:endParaRPr lang="ru-RU" sz="1400" dirty="0"/>
          </a:p>
        </p:txBody>
      </p:sp>
      <p:cxnSp>
        <p:nvCxnSpPr>
          <p:cNvPr id="19" name="Прямая со стрелкой 18"/>
          <p:cNvCxnSpPr>
            <a:stCxn id="6" idx="2"/>
            <a:endCxn id="13" idx="0"/>
          </p:cNvCxnSpPr>
          <p:nvPr/>
        </p:nvCxnSpPr>
        <p:spPr>
          <a:xfrm>
            <a:off x="4709160" y="3972223"/>
            <a:ext cx="2895600" cy="746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48400" y="5086826"/>
            <a:ext cx="2575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Находится в лагере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Также содержит препараты для более длительного </a:t>
            </a:r>
            <a:r>
              <a:rPr lang="en-US" sz="1400" dirty="0" smtClean="0"/>
              <a:t>“</a:t>
            </a:r>
            <a:r>
              <a:rPr lang="ru-RU" sz="1400" dirty="0" smtClean="0"/>
              <a:t>лечения больного</a:t>
            </a:r>
            <a:r>
              <a:rPr lang="en-US" sz="1400" dirty="0" smtClean="0"/>
              <a:t>”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872230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Аптечки</a:t>
            </a:r>
            <a:endParaRPr lang="ru-RU" dirty="0"/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393192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аптечка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797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Должна быть у каждого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 легко- и </a:t>
            </a:r>
            <a:r>
              <a:rPr lang="ru-RU" sz="1400" dirty="0" err="1" smtClean="0"/>
              <a:t>быстродоступном</a:t>
            </a:r>
            <a:r>
              <a:rPr lang="ru-RU" sz="1400" dirty="0" smtClean="0"/>
              <a:t> месте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Защищена от внешней среды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Проверены сроки годности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41960" y="3533834"/>
            <a:ext cx="84734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Непосредственно в аптечке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Перчатки нестерильные - 2 пары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Бинт марлевый 14 смх7 метров -2 шт.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Салфетки 45смх29см - 1 </a:t>
            </a:r>
            <a:r>
              <a:rPr lang="ru-RU" sz="2000" dirty="0" err="1" smtClean="0"/>
              <a:t>уп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Пластинки лейкопластыря  3смх10см -7 </a:t>
            </a:r>
            <a:r>
              <a:rPr lang="ru-RU" sz="2000" dirty="0" err="1" smtClean="0"/>
              <a:t>шт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Хлоргексидин</a:t>
            </a:r>
            <a:r>
              <a:rPr lang="ru-RU" sz="2000" dirty="0" smtClean="0"/>
              <a:t> водный раствор  50мл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Лекарства которые владелец </a:t>
            </a:r>
            <a:r>
              <a:rPr lang="ru-RU" sz="2000" dirty="0" smtClean="0">
                <a:solidFill>
                  <a:srgbClr val="FF0000"/>
                </a:solidFill>
              </a:rPr>
              <a:t>принимает </a:t>
            </a:r>
            <a:r>
              <a:rPr lang="ru-RU" sz="2000" dirty="0" smtClean="0">
                <a:solidFill>
                  <a:srgbClr val="FF0000"/>
                </a:solidFill>
              </a:rPr>
              <a:t>постоянно или считает нужным иметь при </a:t>
            </a:r>
            <a:r>
              <a:rPr lang="ru-RU" sz="2000" dirty="0" smtClean="0">
                <a:solidFill>
                  <a:srgbClr val="FF0000"/>
                </a:solidFill>
              </a:rPr>
              <a:t>себе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НПВС таблетки (ибупрофен 400мг)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НПВС мазь (</a:t>
            </a:r>
            <a:r>
              <a:rPr lang="ru-RU" sz="1400" dirty="0" err="1" smtClean="0"/>
              <a:t>Найз</a:t>
            </a:r>
            <a:r>
              <a:rPr lang="ru-RU" sz="1400" dirty="0" smtClean="0"/>
              <a:t>)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03520" y="2518172"/>
            <a:ext cx="3611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иметь с собой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 и карандаш (ручка)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(телефон)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 (телефон , рация)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 (ножницы)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Налобный фонарик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Армированный скотч</a:t>
            </a:r>
          </a:p>
        </p:txBody>
      </p:sp>
    </p:spTree>
    <p:extLst>
      <p:ext uri="{BB962C8B-B14F-4D97-AF65-F5344CB8AC3E}">
        <p14:creationId xmlns="" xmlns:p14="http://schemas.microsoft.com/office/powerpoint/2010/main" val="3872230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Аптечки</a:t>
            </a:r>
            <a:endParaRPr lang="ru-RU" dirty="0"/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393192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аптечка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" y="1907978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Находится</a:t>
            </a:r>
            <a:r>
              <a:rPr lang="en-US" sz="1400" dirty="0" smtClean="0"/>
              <a:t> </a:t>
            </a:r>
            <a:r>
              <a:rPr lang="ru-RU" sz="1400" dirty="0" smtClean="0"/>
              <a:t> у  </a:t>
            </a:r>
            <a:r>
              <a:rPr lang="en-US" sz="1400" dirty="0" smtClean="0"/>
              <a:t>“</a:t>
            </a:r>
            <a:r>
              <a:rPr lang="ru-RU" sz="1400" dirty="0" smtClean="0"/>
              <a:t>медика</a:t>
            </a:r>
            <a:r>
              <a:rPr lang="en-US" sz="1400" dirty="0" smtClean="0"/>
              <a:t>”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Владелец досконально знает  как использовать компоненты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Состав немного шире юридически дозволенного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2651760"/>
            <a:ext cx="847344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Непосредственно в аптечке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нестерильные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Защитный лицевой экран или Лицевая маска</a:t>
            </a:r>
          </a:p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Назофарингеальный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воздуховод 1 шт.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1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Пинцет 1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Зажим кровоостанавливающий 1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 марлевые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Бинт марлевый 14 смх7 метров -2 шт.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Лейкопластырь широкий – 1 рулон + пластинки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 (водный раствор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хлоргексидина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мирамистин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октенисепт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Шприц 2мл 2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Обезболивающее средство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(НПВС)в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ампулах (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Кеторол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мг 2 ампулы) + защитный контейнер,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Обезболивающее средство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(НПВС)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таблетках (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Кеторол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 мг таблетки – 1 блистер)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Противоаллергический препарат (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кларитин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мг – 4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Холодовой пакет Снежок 1 шт.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Бинт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когезивный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PehaHaft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Жгут  (турникет) – 2 шт.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ППИ – 1 шт.</a:t>
            </a:r>
          </a:p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Гемостатик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Celox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Глазной щит 2 шт.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Спасательное одеяло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Изофойл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9320" y="2148840"/>
            <a:ext cx="3611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 и карандаш (ручка)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(телефон)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 (телефон , рация)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 (ножницы)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Налобный фонарик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Армированный скотч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Шины (картонные, алюминий)</a:t>
            </a:r>
          </a:p>
        </p:txBody>
      </p:sp>
    </p:spTree>
    <p:extLst>
      <p:ext uri="{BB962C8B-B14F-4D97-AF65-F5344CB8AC3E}">
        <p14:creationId xmlns="" xmlns:p14="http://schemas.microsoft.com/office/powerpoint/2010/main" val="3872230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Аптечки</a:t>
            </a:r>
            <a:endParaRPr lang="ru-RU" dirty="0"/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393192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аптечка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" y="190797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Находится в лагере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Также содержит препараты для более длительного </a:t>
            </a:r>
          </a:p>
          <a:p>
            <a:r>
              <a:rPr lang="en-US" sz="1400" dirty="0" smtClean="0"/>
              <a:t>“</a:t>
            </a:r>
            <a:r>
              <a:rPr lang="ru-RU" sz="1400" dirty="0" smtClean="0"/>
              <a:t>лечения больного</a:t>
            </a:r>
            <a:r>
              <a:rPr lang="en-US" sz="1400" dirty="0" smtClean="0"/>
              <a:t>”</a:t>
            </a:r>
            <a:r>
              <a:rPr lang="ru-RU" sz="1400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2918460"/>
            <a:ext cx="84734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Непосредственно в аптечке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групповой аптечки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Противоаллергичекий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кларитин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мг)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Противоаллергическая мазь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фенистил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тюбик)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Сосудосуживающие капли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ксимелин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взрослых)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Противопростудные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терафлю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Ацетилсалициловая кислота 500 мг (аспирин)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Парацетамол 500 мг – 1 блистер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Ибупрофен 400 мг 1 упаковка</a:t>
            </a: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Энтеросорбенты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фильтрум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Противодиарейные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лоперамид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Глазные капли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сульфацил-натрий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тобрадекс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капли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отипакс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напиток (сок) или сахар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9320" y="2148840"/>
            <a:ext cx="3611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 и карандаш (ручка)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(телефон)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 (телефон , рация)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 (ножницы)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Налобный фонарик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Армированный скотч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Шины (картонные, алюминий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Носилки ???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230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7218" y="2357437"/>
            <a:ext cx="7235825" cy="4068415"/>
          </a:xfrm>
        </p:spPr>
        <p:txBody>
          <a:bodyPr anchor="t"/>
          <a:lstStyle/>
          <a:p>
            <a:pPr algn="ctr" eaLnBrk="1" hangingPunct="1"/>
            <a:r>
              <a:rPr lang="ru-RU" sz="8000" dirty="0"/>
              <a:t>Вопросы </a:t>
            </a:r>
            <a:r>
              <a:rPr lang="en-GB" sz="8000" dirty="0"/>
              <a:t>?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en-US" sz="8000" dirty="0"/>
          </a:p>
        </p:txBody>
      </p:sp>
      <p:pic>
        <p:nvPicPr>
          <p:cNvPr id="4" name="Рисунок 3" descr="first-aid-cross-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198120"/>
            <a:ext cx="1082040" cy="1082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88381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Первичный и вторичный осмотр</a:t>
            </a:r>
            <a:br>
              <a:rPr lang="ru-RU" dirty="0"/>
            </a:br>
            <a:r>
              <a:rPr lang="ru-RU" sz="2800" dirty="0">
                <a:solidFill>
                  <a:srgbClr val="FF0000"/>
                </a:solidFill>
              </a:rPr>
              <a:t>Алгоритм </a:t>
            </a:r>
            <a:r>
              <a:rPr lang="en-US" sz="2800" dirty="0">
                <a:solidFill>
                  <a:srgbClr val="FF0000"/>
                </a:solidFill>
              </a:rPr>
              <a:t>ABCDE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6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A – airway </a:t>
            </a:r>
            <a:r>
              <a:rPr lang="en-US" sz="1800" b="1" dirty="0"/>
              <a:t> - </a:t>
            </a:r>
            <a:r>
              <a:rPr lang="ru-RU" sz="1800" b="1" dirty="0"/>
              <a:t>дыхательные пути</a:t>
            </a:r>
          </a:p>
          <a:p>
            <a:pPr>
              <a:buFontTx/>
              <a:buChar char="-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B – breathe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/>
              <a:t>- наличие дыхание</a:t>
            </a:r>
          </a:p>
          <a:p>
            <a:pPr>
              <a:buFontTx/>
              <a:buChar char="-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C</a:t>
            </a:r>
            <a:r>
              <a:rPr lang="ru-RU" sz="1800" b="1" dirty="0">
                <a:solidFill>
                  <a:srgbClr val="FF0000"/>
                </a:solidFill>
              </a:rPr>
              <a:t> - </a:t>
            </a:r>
            <a:r>
              <a:rPr lang="en-US" sz="1800" b="1" dirty="0">
                <a:solidFill>
                  <a:srgbClr val="FF0000"/>
                </a:solidFill>
              </a:rPr>
              <a:t>circulation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/>
              <a:t> - кровотечение, кровообращение</a:t>
            </a:r>
          </a:p>
          <a:p>
            <a:pPr>
              <a:buFontTx/>
              <a:buChar char="-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D – disability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/>
              <a:t>- переломы, травмы груди</a:t>
            </a:r>
          </a:p>
          <a:p>
            <a:pPr>
              <a:buFontTx/>
              <a:buChar char="-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E – environment</a:t>
            </a:r>
            <a:r>
              <a:rPr lang="ru-RU" sz="1800" b="1" dirty="0"/>
              <a:t> - окружающая среда</a:t>
            </a:r>
          </a:p>
          <a:p>
            <a:pPr>
              <a:buFontTx/>
              <a:buChar char="-"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69894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 выявлении проблемы , решаем ее  - потом переходим к следующему </a:t>
            </a:r>
            <a:r>
              <a:rPr lang="ru-RU" dirty="0" smtClean="0">
                <a:solidFill>
                  <a:srgbClr val="FF0000"/>
                </a:solidFill>
              </a:rPr>
              <a:t>пункту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</a:rPr>
              <a:t>ПОЗАБОДТЕСЬ О ЗАЩИТНЫХ БАРЬЕРАХ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4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958" y="566866"/>
            <a:ext cx="5945842" cy="946624"/>
          </a:xfrm>
        </p:spPr>
        <p:txBody>
          <a:bodyPr/>
          <a:lstStyle/>
          <a:p>
            <a:r>
              <a:rPr lang="ru-RU" dirty="0"/>
              <a:t>Первичный и вторичный осмотр</a:t>
            </a:r>
            <a:br>
              <a:rPr lang="ru-RU" dirty="0"/>
            </a:br>
            <a:r>
              <a:rPr lang="ru-RU" sz="2800" dirty="0">
                <a:solidFill>
                  <a:srgbClr val="FF0000"/>
                </a:solidFill>
              </a:rPr>
              <a:t>Алгоритм </a:t>
            </a:r>
            <a:r>
              <a:rPr lang="en-US" sz="2800" dirty="0">
                <a:solidFill>
                  <a:srgbClr val="FF0000"/>
                </a:solidFill>
              </a:rPr>
              <a:t>ABCDE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251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A – airway </a:t>
            </a:r>
            <a:r>
              <a:rPr lang="en-US" sz="1800" b="1" dirty="0"/>
              <a:t> - </a:t>
            </a:r>
            <a:r>
              <a:rPr lang="ru-RU" sz="1800" b="1" dirty="0"/>
              <a:t>дыхательные пути </a:t>
            </a:r>
          </a:p>
          <a:p>
            <a:pPr lvl="1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Открыты ли дыхательные пути ?</a:t>
            </a:r>
          </a:p>
          <a:p>
            <a:pPr lvl="1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Может ли пострадавший сам поддерживать проходимость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верхних дыхательных путей?</a:t>
            </a:r>
          </a:p>
          <a:p>
            <a:pPr>
              <a:buFontTx/>
              <a:buChar char="-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67" y="3108960"/>
            <a:ext cx="2991614" cy="19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" y="2712720"/>
            <a:ext cx="23805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пострадавший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сознания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открыть дыхательные пути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/>
              <a:t>Разгибание головы</a:t>
            </a:r>
            <a:r>
              <a:rPr lang="nl-BE" sz="1600" b="1" i="1" dirty="0"/>
              <a:t>- </a:t>
            </a:r>
            <a:r>
              <a:rPr lang="ru-RU" sz="1600" b="1" i="1" dirty="0"/>
              <a:t>подъем подбородка </a:t>
            </a:r>
          </a:p>
          <a:p>
            <a:pPr algn="ctr"/>
            <a:r>
              <a:rPr lang="ru-RU" sz="1600" i="1" dirty="0"/>
              <a:t>или</a:t>
            </a:r>
          </a:p>
          <a:p>
            <a:r>
              <a:rPr lang="ru-RU" sz="1600" b="1" i="1" dirty="0"/>
              <a:t>Перевести </a:t>
            </a:r>
            <a:r>
              <a:rPr lang="ru-RU" sz="1600" b="1" i="1" dirty="0">
                <a:solidFill>
                  <a:srgbClr val="FF0000"/>
                </a:solidFill>
              </a:rPr>
              <a:t>в боковое безопасное</a:t>
            </a:r>
            <a:r>
              <a:rPr lang="ru-RU" sz="1600" b="1" i="1" dirty="0"/>
              <a:t> </a:t>
            </a:r>
            <a:r>
              <a:rPr lang="ru-RU" sz="1600" b="1" i="1" dirty="0" smtClean="0"/>
              <a:t>положение</a:t>
            </a:r>
          </a:p>
          <a:p>
            <a:endParaRPr lang="ru-RU" sz="1600" b="1" i="1" dirty="0" smtClean="0"/>
          </a:p>
          <a:p>
            <a:endParaRPr lang="ru-RU" sz="1600" b="1" i="1" dirty="0" smtClean="0"/>
          </a:p>
          <a:p>
            <a:r>
              <a:rPr lang="ru-RU" sz="800" b="1" i="1" dirty="0" smtClean="0"/>
              <a:t>Установка </a:t>
            </a:r>
          </a:p>
          <a:p>
            <a:r>
              <a:rPr lang="ru-RU" sz="800" b="1" i="1" dirty="0" err="1" smtClean="0"/>
              <a:t>назофарингеального</a:t>
            </a:r>
            <a:r>
              <a:rPr lang="ru-RU" sz="800" b="1" i="1" dirty="0" smtClean="0"/>
              <a:t> или </a:t>
            </a:r>
          </a:p>
          <a:p>
            <a:r>
              <a:rPr lang="ru-RU" sz="800" b="1" i="1" dirty="0" err="1" smtClean="0"/>
              <a:t>орофарингеального</a:t>
            </a:r>
            <a:r>
              <a:rPr lang="ru-RU" sz="800" b="1" i="1" dirty="0" smtClean="0"/>
              <a:t> в</a:t>
            </a:r>
          </a:p>
          <a:p>
            <a:r>
              <a:rPr lang="ru-RU" sz="800" b="1" i="1" dirty="0" err="1" smtClean="0"/>
              <a:t>оздуховода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9683" y="2712720"/>
            <a:ext cx="189711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пострадавший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сознании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 ним разговаривать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i="1" dirty="0">
                <a:cs typeface="Times New Roman" panose="02020603050405020304" pitchFamily="18" charset="0"/>
              </a:rPr>
              <a:t>Он может затаивать дыхание или в какой-то момент потерять сознание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44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958" y="566866"/>
            <a:ext cx="5945842" cy="946624"/>
          </a:xfrm>
        </p:spPr>
        <p:txBody>
          <a:bodyPr/>
          <a:lstStyle/>
          <a:p>
            <a:r>
              <a:rPr lang="ru-RU" dirty="0"/>
              <a:t>Первичный и вторичный осмотр</a:t>
            </a:r>
            <a:br>
              <a:rPr lang="ru-RU" dirty="0"/>
            </a:br>
            <a:r>
              <a:rPr lang="ru-RU" sz="2800" dirty="0">
                <a:solidFill>
                  <a:srgbClr val="FF0000"/>
                </a:solidFill>
              </a:rPr>
              <a:t>Алгоритм </a:t>
            </a:r>
            <a:r>
              <a:rPr lang="en-US" sz="2800" dirty="0">
                <a:solidFill>
                  <a:srgbClr val="FF0000"/>
                </a:solidFill>
              </a:rPr>
              <a:t>ABCDE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1355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B – breathe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prstClr val="black"/>
                </a:solidFill>
              </a:rPr>
              <a:t>- наличие </a:t>
            </a:r>
            <a:r>
              <a:rPr lang="ru-RU" sz="1800" b="1" dirty="0" smtClean="0">
                <a:solidFill>
                  <a:prstClr val="black"/>
                </a:solidFill>
              </a:rPr>
              <a:t>дыхание (проверяем максимум 10 сек)</a:t>
            </a:r>
            <a:endParaRPr lang="ru-RU" sz="1800" b="1" dirty="0">
              <a:solidFill>
                <a:prstClr val="black"/>
              </a:solidFill>
            </a:endParaRPr>
          </a:p>
          <a:p>
            <a:pPr lvl="1">
              <a:buFontTx/>
              <a:buChar char="-"/>
            </a:pPr>
            <a:r>
              <a:rPr lang="ru-RU" sz="1500" b="1" dirty="0">
                <a:solidFill>
                  <a:srgbClr val="FF0000"/>
                </a:solidFill>
              </a:rPr>
              <a:t>Нет ли </a:t>
            </a:r>
            <a:r>
              <a:rPr lang="ru-RU" sz="1500" b="1" dirty="0" err="1">
                <a:solidFill>
                  <a:srgbClr val="FF0000"/>
                </a:solidFill>
              </a:rPr>
              <a:t>агонального</a:t>
            </a:r>
            <a:r>
              <a:rPr lang="ru-RU" sz="1500" b="1" dirty="0">
                <a:solidFill>
                  <a:srgbClr val="FF0000"/>
                </a:solidFill>
              </a:rPr>
              <a:t> дыхания?</a:t>
            </a:r>
          </a:p>
          <a:p>
            <a:pPr lvl="1">
              <a:buFontTx/>
              <a:buChar char="-"/>
            </a:pPr>
            <a:r>
              <a:rPr lang="ru-RU" sz="1500" b="1" dirty="0">
                <a:solidFill>
                  <a:srgbClr val="FF0000"/>
                </a:solidFill>
              </a:rPr>
              <a:t>Дышит ли адекватно пострадавший? Ритмичное дыхание ?</a:t>
            </a:r>
          </a:p>
          <a:p>
            <a:pPr marL="457200" lvl="1" indent="0">
              <a:buNone/>
            </a:pPr>
            <a:endParaRPr lang="ru-RU" sz="1400" b="1" dirty="0"/>
          </a:p>
          <a:p>
            <a:pPr>
              <a:buFontTx/>
              <a:buChar char="-"/>
            </a:pP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" y="3413760"/>
            <a:ext cx="4602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пострадавший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дышит самостоятельно </a:t>
            </a: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определяемся и переходим дальше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ru-RU" sz="1200" b="1" dirty="0" smtClean="0"/>
              <a:t>Есть ли выделения изо рта (кровь., рвотные массы)?!</a:t>
            </a:r>
          </a:p>
          <a:p>
            <a:pPr lvl="1">
              <a:buFontTx/>
              <a:buChar char="-"/>
            </a:pPr>
            <a:r>
              <a:rPr lang="ru-RU" sz="1200" b="1" dirty="0" smtClean="0"/>
              <a:t>Смещена трахея ? </a:t>
            </a:r>
          </a:p>
          <a:p>
            <a:pPr lvl="1">
              <a:buFontTx/>
              <a:buChar char="-"/>
            </a:pPr>
            <a:r>
              <a:rPr lang="ru-RU" sz="1200" b="1" dirty="0" smtClean="0"/>
              <a:t>- Хватает воздуха ? Может вздохнуть полной грудью?</a:t>
            </a:r>
          </a:p>
          <a:p>
            <a:pPr lvl="1">
              <a:buFontTx/>
              <a:buChar char="-"/>
            </a:pPr>
            <a:endParaRPr lang="ru-RU" sz="1200" b="1" i="1" dirty="0" smtClean="0"/>
          </a:p>
          <a:p>
            <a:pPr lvl="1">
              <a:buFontTx/>
              <a:buChar char="-"/>
            </a:pPr>
            <a:endParaRPr lang="ru-RU" sz="1200" b="1" i="1" dirty="0" smtClean="0"/>
          </a:p>
          <a:p>
            <a:pPr lvl="1"/>
            <a:endParaRPr lang="ru-RU" sz="1200" b="1" i="1" dirty="0" smtClean="0"/>
          </a:p>
          <a:p>
            <a:pPr lvl="1"/>
            <a:r>
              <a:rPr lang="ru-RU" sz="1200" b="1" i="1" dirty="0" smtClean="0">
                <a:solidFill>
                  <a:srgbClr val="FF0000"/>
                </a:solidFill>
              </a:rPr>
              <a:t>ПОСТОЯННЫЙ КОНТРОЛЬ САМОСТОЯТЕЛЬНОГО ДЫХАНИЯ</a:t>
            </a:r>
          </a:p>
          <a:p>
            <a:endParaRPr lang="ru-RU" sz="1600" b="1" i="1" dirty="0" smtClean="0"/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2317" y="3413760"/>
            <a:ext cx="32844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пострадавший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дышит</a:t>
            </a: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186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958" y="566866"/>
            <a:ext cx="5945842" cy="946624"/>
          </a:xfrm>
        </p:spPr>
        <p:txBody>
          <a:bodyPr/>
          <a:lstStyle/>
          <a:p>
            <a:r>
              <a:rPr lang="ru-RU" dirty="0"/>
              <a:t>Первичный и вторичный осмотр</a:t>
            </a:r>
            <a:br>
              <a:rPr lang="ru-RU" dirty="0"/>
            </a:br>
            <a:r>
              <a:rPr lang="ru-RU" sz="2800" dirty="0">
                <a:solidFill>
                  <a:srgbClr val="FF0000"/>
                </a:solidFill>
              </a:rPr>
              <a:t>Алгоритм </a:t>
            </a:r>
            <a:r>
              <a:rPr lang="en-US" sz="2800" dirty="0">
                <a:solidFill>
                  <a:srgbClr val="FF0000"/>
                </a:solidFill>
              </a:rPr>
              <a:t>ABCDE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1355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C</a:t>
            </a:r>
            <a:r>
              <a:rPr lang="ru-RU" sz="1800" b="1" dirty="0">
                <a:solidFill>
                  <a:srgbClr val="FF0000"/>
                </a:solidFill>
              </a:rPr>
              <a:t> - </a:t>
            </a:r>
            <a:r>
              <a:rPr lang="en-US" sz="1800" b="1" dirty="0">
                <a:solidFill>
                  <a:srgbClr val="FF0000"/>
                </a:solidFill>
              </a:rPr>
              <a:t>circulation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prstClr val="black"/>
                </a:solidFill>
              </a:rPr>
              <a:t> - кровотечение, кровообращение</a:t>
            </a:r>
          </a:p>
          <a:p>
            <a:pPr lvl="1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Есть ли пульс на магистральных (шея) и периферических артериях(запястья)?</a:t>
            </a:r>
          </a:p>
          <a:p>
            <a:pPr lvl="1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Есть ли признаки наружного кровотечения?</a:t>
            </a:r>
          </a:p>
          <a:p>
            <a:pPr marL="457200" lvl="1" indent="0">
              <a:buNone/>
            </a:pPr>
            <a:endParaRPr lang="ru-RU" sz="1400" b="1" dirty="0"/>
          </a:p>
          <a:p>
            <a:pPr lvl="1">
              <a:buFontTx/>
              <a:buChar char="-"/>
            </a:pPr>
            <a:r>
              <a:rPr lang="ru-RU" sz="1400" b="1" dirty="0"/>
              <a:t>Есть ли подкожные гематомы ?</a:t>
            </a:r>
          </a:p>
          <a:p>
            <a:pPr lvl="1">
              <a:buFontTx/>
              <a:buChar char="-"/>
            </a:pPr>
            <a:r>
              <a:rPr lang="ru-RU" sz="1400" b="1" dirty="0"/>
              <a:t>Частота пульса?</a:t>
            </a:r>
          </a:p>
          <a:p>
            <a:pPr lvl="1">
              <a:buFontTx/>
              <a:buChar char="-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" y="3413760"/>
            <a:ext cx="8122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осмотра на наличие наружного кровотечения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быть в перчатках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 осматриваете пострадавшего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головы до пяток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обследования зоны осматриваете руки в перчатках на наличие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свежей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Протираете руки смазывая кровь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доступ к ране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Оцениваете интенсивность кровотечения.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Останавливаете кровотечение  и/или продолжаете осмотр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других изменений запоминаете область, чтобы  потом к ней вернуться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19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958" y="566866"/>
            <a:ext cx="5945842" cy="946624"/>
          </a:xfrm>
        </p:spPr>
        <p:txBody>
          <a:bodyPr/>
          <a:lstStyle/>
          <a:p>
            <a:r>
              <a:rPr lang="ru-RU" dirty="0"/>
              <a:t>Первичный и вторичный осмотр</a:t>
            </a:r>
            <a:br>
              <a:rPr lang="ru-RU" dirty="0"/>
            </a:br>
            <a:r>
              <a:rPr lang="ru-RU" sz="2800" dirty="0">
                <a:solidFill>
                  <a:srgbClr val="FF0000"/>
                </a:solidFill>
              </a:rPr>
              <a:t>Алгоритм </a:t>
            </a:r>
            <a:r>
              <a:rPr lang="en-US" sz="2800" dirty="0">
                <a:solidFill>
                  <a:srgbClr val="FF0000"/>
                </a:solidFill>
              </a:rPr>
              <a:t>ABCDE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1355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D – disability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prstClr val="black"/>
                </a:solidFill>
              </a:rPr>
              <a:t>- </a:t>
            </a:r>
            <a:r>
              <a:rPr lang="ru-RU" sz="1800" b="1" i="1" u="sng" dirty="0">
                <a:solidFill>
                  <a:prstClr val="black"/>
                </a:solidFill>
              </a:rPr>
              <a:t>переломы</a:t>
            </a:r>
            <a:r>
              <a:rPr lang="ru-RU" sz="1800" b="1" dirty="0">
                <a:solidFill>
                  <a:prstClr val="black"/>
                </a:solidFill>
              </a:rPr>
              <a:t>, травмы груди</a:t>
            </a:r>
          </a:p>
          <a:p>
            <a:pPr lvl="1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Есть ли неестественное положение конечностей?</a:t>
            </a:r>
          </a:p>
          <a:p>
            <a:pPr lvl="1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Есть ли торчащие из раны костные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отломки?</a:t>
            </a:r>
          </a:p>
          <a:p>
            <a:pPr lvl="1">
              <a:buFontTx/>
              <a:buChar char="-"/>
            </a:pPr>
            <a:endParaRPr lang="ru-RU" sz="1400" b="1" dirty="0" smtClean="0"/>
          </a:p>
          <a:p>
            <a:pPr lvl="1">
              <a:buFontTx/>
              <a:buChar char="-"/>
            </a:pPr>
            <a:r>
              <a:rPr lang="ru-RU" sz="1400" b="1" dirty="0" smtClean="0"/>
              <a:t>Есть </a:t>
            </a:r>
            <a:r>
              <a:rPr lang="ru-RU" sz="1400" b="1" dirty="0"/>
              <a:t>ли  деформации кости или симптом </a:t>
            </a:r>
            <a:r>
              <a:rPr lang="en-US" sz="1400" b="1" dirty="0"/>
              <a:t>“</a:t>
            </a:r>
            <a:r>
              <a:rPr lang="ru-RU" sz="1400" b="1" dirty="0"/>
              <a:t>ступеньки</a:t>
            </a:r>
            <a:r>
              <a:rPr lang="en-US" sz="1400" b="1" dirty="0"/>
              <a:t>”</a:t>
            </a:r>
          </a:p>
          <a:p>
            <a:pPr lvl="1">
              <a:buFontTx/>
              <a:buChar char="-"/>
            </a:pPr>
            <a:r>
              <a:rPr lang="ru-RU" sz="1400" b="1" dirty="0"/>
              <a:t>Есть ли крепитация отломков кости?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13760"/>
            <a:ext cx="8122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осмотра на наличие переломов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быть в перчатках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 осматриваете пострадавшего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головы до пяток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Пальпируя зону пытаетесь определить наличие признаков перелома и реакцию пострадавшего.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головы – очень осторожно  - без вдавливаний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Тщательная осторожная пальпация шеи –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трех В (высота, вода, вождение)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2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958" y="566866"/>
            <a:ext cx="5945842" cy="946624"/>
          </a:xfrm>
        </p:spPr>
        <p:txBody>
          <a:bodyPr/>
          <a:lstStyle/>
          <a:p>
            <a:r>
              <a:rPr lang="ru-RU" dirty="0"/>
              <a:t>Первичный и вторичный осмотр</a:t>
            </a:r>
            <a:br>
              <a:rPr lang="ru-RU" dirty="0"/>
            </a:br>
            <a:r>
              <a:rPr lang="ru-RU" sz="2800" dirty="0">
                <a:solidFill>
                  <a:srgbClr val="FF0000"/>
                </a:solidFill>
              </a:rPr>
              <a:t>Алгоритм </a:t>
            </a:r>
            <a:r>
              <a:rPr lang="en-US" sz="2800" dirty="0">
                <a:solidFill>
                  <a:srgbClr val="FF0000"/>
                </a:solidFill>
              </a:rPr>
              <a:t>ABCDE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5439"/>
          </a:xfrm>
        </p:spPr>
        <p:txBody>
          <a:bodyPr>
            <a:normAutofit lnSpcReduction="10000"/>
          </a:bodyPr>
          <a:lstStyle/>
          <a:p>
            <a:pPr lvl="0"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D – disability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prstClr val="black"/>
                </a:solidFill>
              </a:rPr>
              <a:t>- переломы, </a:t>
            </a:r>
            <a:r>
              <a:rPr lang="ru-RU" sz="1800" b="1" i="1" u="sng" dirty="0">
                <a:solidFill>
                  <a:prstClr val="black"/>
                </a:solidFill>
              </a:rPr>
              <a:t>травмы </a:t>
            </a:r>
            <a:r>
              <a:rPr lang="ru-RU" sz="1800" b="1" i="1" u="sng" dirty="0" smtClean="0">
                <a:solidFill>
                  <a:prstClr val="black"/>
                </a:solidFill>
              </a:rPr>
              <a:t>груди</a:t>
            </a:r>
          </a:p>
          <a:p>
            <a:pPr lvl="1">
              <a:buFontTx/>
              <a:buChar char="-"/>
            </a:pPr>
            <a:r>
              <a:rPr lang="ru-RU" sz="1400" b="1" dirty="0" smtClean="0">
                <a:solidFill>
                  <a:srgbClr val="FF0000"/>
                </a:solidFill>
              </a:rPr>
              <a:t>Смещена ли трахея ?</a:t>
            </a:r>
          </a:p>
          <a:p>
            <a:pPr lvl="1">
              <a:buFontTx/>
              <a:buChar char="-"/>
            </a:pPr>
            <a:r>
              <a:rPr lang="ru-RU" sz="1400" b="1" dirty="0" smtClean="0">
                <a:solidFill>
                  <a:srgbClr val="FF0000"/>
                </a:solidFill>
              </a:rPr>
              <a:t>Есть ли раны в проекции грудной клетки?</a:t>
            </a:r>
          </a:p>
          <a:p>
            <a:pPr lvl="1">
              <a:buFontTx/>
              <a:buChar char="-"/>
            </a:pPr>
            <a:r>
              <a:rPr lang="ru-RU" sz="1400" b="1" dirty="0" smtClean="0">
                <a:solidFill>
                  <a:srgbClr val="FF0000"/>
                </a:solidFill>
              </a:rPr>
              <a:t>Выделяется ли пена или слышен </a:t>
            </a:r>
            <a:r>
              <a:rPr lang="en-US" sz="1400" b="1" dirty="0" smtClean="0">
                <a:solidFill>
                  <a:srgbClr val="FF0000"/>
                </a:solidFill>
              </a:rPr>
              <a:t>“</a:t>
            </a:r>
            <a:r>
              <a:rPr lang="ru-RU" sz="1400" b="1" dirty="0" smtClean="0">
                <a:solidFill>
                  <a:srgbClr val="FF0000"/>
                </a:solidFill>
              </a:rPr>
              <a:t>свист </a:t>
            </a:r>
            <a:r>
              <a:rPr lang="en-US" sz="1400" b="1" dirty="0" smtClean="0">
                <a:solidFill>
                  <a:srgbClr val="FF0000"/>
                </a:solidFill>
              </a:rPr>
              <a:t>“ </a:t>
            </a:r>
            <a:r>
              <a:rPr lang="ru-RU" sz="1400" b="1" dirty="0" smtClean="0">
                <a:solidFill>
                  <a:srgbClr val="FF0000"/>
                </a:solidFill>
              </a:rPr>
              <a:t>из раны при дыхании?</a:t>
            </a:r>
          </a:p>
          <a:p>
            <a:pPr lvl="1">
              <a:buFontTx/>
              <a:buChar char="-"/>
            </a:pPr>
            <a:endParaRPr lang="ru-RU" sz="1400" b="1" dirty="0" smtClean="0"/>
          </a:p>
          <a:p>
            <a:pPr lvl="1">
              <a:buFontTx/>
              <a:buChar char="-"/>
            </a:pPr>
            <a:r>
              <a:rPr lang="ru-RU" sz="1400" b="1" dirty="0" smtClean="0"/>
              <a:t>Есть ли отставание  одной  половины грудной клетки  от другой при дыхании</a:t>
            </a:r>
            <a:endParaRPr lang="en-US" sz="1400" b="1" dirty="0" smtClean="0"/>
          </a:p>
          <a:p>
            <a:pPr>
              <a:buFontTx/>
              <a:buChar char="-"/>
            </a:pP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irst-aid-cross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28917"/>
            <a:ext cx="1188720" cy="118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13760"/>
            <a:ext cx="8122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осмотра на наличие проникающих ранений грудной клетки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быть в перчатках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Оголяем грудную клетку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 полусогнутыми пальцами пальпируем и осматриваем  спереди и сзади грудную клетку пострадавшего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раны закрываем ее тыльной стороной кисти, достаем  и накладываем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оклюзионную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повязку.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2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8759</TotalTime>
  <Words>2059</Words>
  <Application>Microsoft Office PowerPoint</Application>
  <PresentationFormat>Экран (4:3)</PresentationFormat>
  <Paragraphs>512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Office-thema</vt:lpstr>
      <vt:lpstr>Слайд 1</vt:lpstr>
      <vt:lpstr>Ограничения и допущения</vt:lpstr>
      <vt:lpstr>Первичный осмотр</vt:lpstr>
      <vt:lpstr>Первичный и вторичный осмотр Алгоритм ABCDE</vt:lpstr>
      <vt:lpstr>Первичный и вторичный осмотр Алгоритм ABCDE </vt:lpstr>
      <vt:lpstr>Первичный и вторичный осмотр Алгоритм ABCDE </vt:lpstr>
      <vt:lpstr>Первичный и вторичный осмотр Алгоритм ABCDE </vt:lpstr>
      <vt:lpstr>Первичный и вторичный осмотр Алгоритм ABCDE </vt:lpstr>
      <vt:lpstr>Первичный и вторичный осмотр Алгоритм ABCDE </vt:lpstr>
      <vt:lpstr>Первичный и вторичный осмотр Алгоритм ABCDE </vt:lpstr>
      <vt:lpstr>Анамнез. Опрос. </vt:lpstr>
      <vt:lpstr>Причины остановки кровообращения </vt:lpstr>
      <vt:lpstr>Переломы. Вывихи</vt:lpstr>
      <vt:lpstr>Переломы. Вывихи</vt:lpstr>
      <vt:lpstr>Обезболивание</vt:lpstr>
      <vt:lpstr>Обезболивание</vt:lpstr>
      <vt:lpstr>Средства иммобилизации</vt:lpstr>
      <vt:lpstr>Транспортировка</vt:lpstr>
      <vt:lpstr>Практика</vt:lpstr>
      <vt:lpstr>Общее переохлаждение (гипотермия)</vt:lpstr>
      <vt:lpstr>Профилактика гипотермии</vt:lpstr>
      <vt:lpstr>Борьба с гипотермией</vt:lpstr>
      <vt:lpstr>Борьба с гипотермией</vt:lpstr>
      <vt:lpstr>Обморожение  (холодовая травма)</vt:lpstr>
      <vt:lpstr>Профилактика обморожение</vt:lpstr>
      <vt:lpstr>Борьба с  обморожением</vt:lpstr>
      <vt:lpstr>Тепловой удар</vt:lpstr>
      <vt:lpstr>Лечение при тепловом ударе</vt:lpstr>
      <vt:lpstr>Термические ожоги</vt:lpstr>
      <vt:lpstr>Термические ожоги</vt:lpstr>
      <vt:lpstr>Аптечка</vt:lpstr>
      <vt:lpstr>Аптечки</vt:lpstr>
      <vt:lpstr>Аптечки</vt:lpstr>
      <vt:lpstr>Аптечки</vt:lpstr>
      <vt:lpstr>Вопросы ?         </vt:lpstr>
    </vt:vector>
  </TitlesOfParts>
  <Manager/>
  <Company>ERC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BLS AED Lecture</dc:title>
  <dc:subject/>
  <dc:creator>Dr. Raffay &amp; Dr. Renier</dc:creator>
  <cp:keywords/>
  <dc:description/>
  <cp:lastModifiedBy>Юля</cp:lastModifiedBy>
  <cp:revision>314</cp:revision>
  <dcterms:created xsi:type="dcterms:W3CDTF">2015-09-25T13:48:56Z</dcterms:created>
  <dcterms:modified xsi:type="dcterms:W3CDTF">2017-09-11T08:39:15Z</dcterms:modified>
  <cp:category/>
</cp:coreProperties>
</file>